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55" r:id="rId2"/>
    <p:sldId id="356" r:id="rId3"/>
    <p:sldId id="260" r:id="rId4"/>
    <p:sldId id="276" r:id="rId5"/>
    <p:sldId id="277" r:id="rId6"/>
    <p:sldId id="357" r:id="rId7"/>
    <p:sldId id="354" r:id="rId8"/>
    <p:sldId id="321" r:id="rId9"/>
    <p:sldId id="272" r:id="rId10"/>
    <p:sldId id="329" r:id="rId11"/>
  </p:sldIdLst>
  <p:sldSz cx="12433300" cy="698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F0"/>
          </a:solidFill>
        </a:fill>
      </a:tcStyle>
    </a:wholeTbl>
    <a:band2H>
      <a:tcTxStyle/>
      <a:tcStyle>
        <a:tcBdr/>
        <a:fill>
          <a:solidFill>
            <a:srgbClr val="E6EBF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CDED"/>
          </a:solidFill>
        </a:fill>
      </a:tcStyle>
    </a:wholeTbl>
    <a:band2H>
      <a:tcTxStyle/>
      <a:tcStyle>
        <a:tcBdr/>
        <a:fill>
          <a:solidFill>
            <a:srgbClr val="EAE7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6CA"/>
          </a:solidFill>
        </a:fill>
      </a:tcStyle>
    </a:wholeTbl>
    <a:band2H>
      <a:tcTxStyle/>
      <a:tcStyle>
        <a:tcBdr/>
        <a:fill>
          <a:solidFill>
            <a:srgbClr val="FFF3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85531" autoAdjust="0"/>
  </p:normalViewPr>
  <p:slideViewPr>
    <p:cSldViewPr snapToGrid="0">
      <p:cViewPr varScale="1">
        <p:scale>
          <a:sx n="96" d="100"/>
          <a:sy n="96" d="100"/>
        </p:scale>
        <p:origin x="9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778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994969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89399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100 </a:t>
            </a:r>
            <a:r>
              <a:rPr lang="en-US" b="0" baseline="0" dirty="0"/>
              <a:t>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Started as a migration tool, so I</a:t>
            </a:r>
            <a:r>
              <a:rPr lang="en-US" b="0" baseline="0" dirty="0"/>
              <a:t> strived to support older environments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No reliance on SQLPS, because we’ve got a history ;)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689729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859933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100 </a:t>
            </a:r>
            <a:r>
              <a:rPr lang="en-US" b="0" baseline="0" dirty="0"/>
              <a:t>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916683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sz="2200" b="0" i="0" dirty="0">
              <a:effectLst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10460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1800" dirty="0"/>
              <a:t>Cut</a:t>
            </a:r>
            <a:r>
              <a:rPr lang="en-US" sz="1800" baseline="0" dirty="0"/>
              <a:t> it out.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634349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482209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1" cy="3839132"/>
          </a:xfrm>
          <a:prstGeom prst="rect">
            <a:avLst/>
          </a:prstGeom>
        </p:spPr>
        <p:txBody>
          <a:bodyPr lIns="91438" tIns="91438" rIns="91438" bIns="91438"/>
          <a:lstStyle>
            <a:lvl1pPr marL="342832" indent="-342832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4870" indent="-392035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7075" indent="-44568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5151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3706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5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47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sz="half" idx="1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31748" indent="-266090">
              <a:defRPr sz="3200"/>
            </a:lvl2pPr>
            <a:lvl3pPr marL="1241755" indent="-310438">
              <a:defRPr sz="3200"/>
            </a:lvl3pPr>
            <a:lvl4pPr marL="1769501" indent="-372526">
              <a:defRPr sz="3200"/>
            </a:lvl4pPr>
            <a:lvl5pPr marL="2235159" indent="-372526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3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pic" sz="half" idx="13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65658">
              <a:buSzTx/>
              <a:buFontTx/>
              <a:buNone/>
              <a:defRPr sz="1600"/>
            </a:lvl2pPr>
            <a:lvl3pPr marL="0" indent="931316">
              <a:buSzTx/>
              <a:buFontTx/>
              <a:buNone/>
              <a:defRPr sz="1600"/>
            </a:lvl3pPr>
            <a:lvl4pPr marL="0" indent="1396975">
              <a:buSzTx/>
              <a:buFontTx/>
              <a:buNone/>
              <a:defRPr sz="1600"/>
            </a:lvl4pPr>
            <a:lvl5pPr marL="0" indent="1862633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8897580" y="371885"/>
            <a:ext cx="2680931" cy="591946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idx="1"/>
          </p:nvPr>
        </p:nvSpPr>
        <p:spPr>
          <a:xfrm>
            <a:off x="854789" y="371885"/>
            <a:ext cx="7887376" cy="591946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2" cy="3839133"/>
          </a:xfrm>
          <a:prstGeom prst="rect">
            <a:avLst/>
          </a:prstGeom>
        </p:spPr>
        <p:txBody>
          <a:bodyPr lIns="91438" tIns="91438" rIns="91438" bIns="91438"/>
          <a:lstStyle>
            <a:lvl1pPr marL="342400" indent="-342400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3945" indent="-391543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5794" indent="-445125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3521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1788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6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4" name="Shape 154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1334561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Shape 162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2" cy="1337753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50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87" name="Shape 187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1" cy="1337752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554162" y="1143146"/>
            <a:ext cx="9324976" cy="2431816"/>
          </a:xfrm>
          <a:prstGeom prst="rect">
            <a:avLst/>
          </a:prstGeom>
        </p:spPr>
        <p:txBody>
          <a:bodyPr anchor="b"/>
          <a:lstStyle>
            <a:lvl1pPr algn="ctr"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554162" y="3668743"/>
            <a:ext cx="9324976" cy="168642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65658" algn="ctr">
              <a:buSzTx/>
              <a:buFontTx/>
              <a:buNone/>
              <a:defRPr sz="2400"/>
            </a:lvl2pPr>
            <a:lvl3pPr marL="0" indent="931316" algn="ctr">
              <a:buSzTx/>
              <a:buFontTx/>
              <a:buNone/>
              <a:defRPr sz="2400"/>
            </a:lvl3pPr>
            <a:lvl4pPr marL="0" indent="1396975" algn="ctr">
              <a:buSzTx/>
              <a:buFontTx/>
              <a:buNone/>
              <a:defRPr sz="2400"/>
            </a:lvl4pPr>
            <a:lvl5pPr marL="0" indent="1862633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848314" y="1741401"/>
            <a:ext cx="10723721" cy="2905566"/>
          </a:xfrm>
          <a:prstGeom prst="rect">
            <a:avLst/>
          </a:prstGeom>
        </p:spPr>
        <p:txBody>
          <a:bodyPr anchor="b"/>
          <a:lstStyle>
            <a:lvl1pPr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848314" y="4674453"/>
            <a:ext cx="10723721" cy="1527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65658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31316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96975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62633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body" sz="half" idx="1"/>
          </p:nvPr>
        </p:nvSpPr>
        <p:spPr>
          <a:xfrm>
            <a:off x="854789" y="1859433"/>
            <a:ext cx="5284154" cy="443191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xfrm>
            <a:off x="856408" y="371886"/>
            <a:ext cx="10723722" cy="135011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856408" y="1712295"/>
            <a:ext cx="5259870" cy="839171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1pPr>
            <a:lvl2pPr marL="0" indent="465658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2pPr>
            <a:lvl3pPr marL="0" indent="931316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3pPr>
            <a:lvl4pPr marL="0" indent="1396975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4pPr>
            <a:lvl5pPr marL="0" indent="1862633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6294358" y="1712295"/>
            <a:ext cx="5285772" cy="839171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54789" y="371886"/>
            <a:ext cx="10723722" cy="1350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4789" y="1859433"/>
            <a:ext cx="10723722" cy="4431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304855" y="6525383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9" r:id="rId18"/>
  </p:sldLayoutIdLst>
  <p:transition spd="med"/>
  <p:txStyles>
    <p:titleStyle>
      <a:lvl1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32829" marR="0" indent="-232829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37291" marR="0" indent="-271633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57277" marR="0" indent="-325960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59153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24811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90469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56127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21786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87444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1pPr>
      <a:lvl2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2pPr>
      <a:lvl3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3pPr>
      <a:lvl4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4pPr>
      <a:lvl5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5pPr>
      <a:lvl6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6pPr>
      <a:lvl7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7pPr>
      <a:lvl8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8pPr>
      <a:lvl9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6600" dirty="0"/>
              <a:t>Modern Database Administration</a:t>
            </a:r>
            <a:br>
              <a:rPr lang="en-US" sz="6600" dirty="0"/>
            </a:br>
            <a:r>
              <a:rPr lang="en-US" sz="4000" dirty="0"/>
              <a:t>with PowerShell and dbatools</a:t>
            </a:r>
            <a:endParaRPr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416" y="2808617"/>
            <a:ext cx="2197518" cy="1995292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9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886144" y="5463822"/>
            <a:ext cx="43460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chemeClr val="tx1"/>
                </a:solidFill>
              </a:rPr>
              <a:t>Presented by @cl and @ClaudioESSilva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573073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How to Get-Help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66249" y="1374679"/>
            <a:ext cx="11160194" cy="4658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within each command</a:t>
            </a:r>
            <a:br>
              <a:rPr lang="en-US" sz="3200" dirty="0"/>
            </a:br>
            <a:r>
              <a:rPr lang="en-US" sz="3200" dirty="0"/>
              <a:t>     Get-Help Start-</a:t>
            </a:r>
            <a:r>
              <a:rPr lang="en-US" sz="3200" dirty="0" err="1"/>
              <a:t>DbaMigration</a:t>
            </a:r>
            <a:r>
              <a:rPr lang="en-US" sz="3200" dirty="0"/>
              <a:t> –Detailed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on dbatools.io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dbatools.io/Start-</a:t>
            </a:r>
            <a:r>
              <a:rPr lang="en-US" sz="3200" dirty="0" err="1"/>
              <a:t>DbaMigration</a:t>
            </a:r>
            <a:endParaRPr lang="en-US" sz="3200" dirty="0"/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dbatools.io/Repair-</a:t>
            </a:r>
            <a:r>
              <a:rPr lang="en-US" sz="3200" dirty="0" err="1"/>
              <a:t>DbaOrphanUser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Some commands have videos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</a:t>
            </a:r>
            <a:r>
              <a:rPr lang="en-US" sz="3200" dirty="0" err="1"/>
              <a:t>youtube</a:t>
            </a:r>
            <a:endParaRPr lang="en-US" sz="3200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324174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About</a:t>
            </a:r>
            <a:endParaRPr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266249" y="1114230"/>
            <a:ext cx="10515600" cy="4988396"/>
          </a:xfrm>
          <a:prstGeom prst="rect">
            <a:avLst/>
          </a:prstGeom>
        </p:spPr>
        <p:txBody>
          <a:bodyPr/>
          <a:lstStyle>
            <a:lvl1pPr marL="232829" marR="0" indent="-232829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737291" marR="0" indent="-271633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1257277" marR="0" indent="-325960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1759153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2224811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2690469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3156127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3621786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4087444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>
                <a:solidFill>
                  <a:schemeClr val="tx1"/>
                </a:solidFill>
              </a:rPr>
              <a:t>Chrissy LeMaire - @cl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PowerShell MVP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Creator of dbatools.io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PASS PowerShell VG, Belgian PowerShell UG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DBA with General Dynamics IT at NATO Spec Ops HQ</a:t>
            </a:r>
            <a:br>
              <a:rPr lang="de-DE" sz="2000" dirty="0">
                <a:solidFill>
                  <a:schemeClr val="tx1"/>
                </a:solidFill>
              </a:rPr>
            </a:br>
            <a:endParaRPr lang="de-DE" sz="2000" dirty="0">
              <a:solidFill>
                <a:schemeClr val="tx1"/>
              </a:solidFill>
            </a:endParaRPr>
          </a:p>
          <a:p>
            <a:pPr hangingPunct="1"/>
            <a:r>
              <a:rPr lang="de-DE" dirty="0">
                <a:solidFill>
                  <a:schemeClr val="tx1"/>
                </a:solidFill>
              </a:rPr>
              <a:t>Cláudio Silva - @ClaudioESSilva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PowerShell MVP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First Major Contributor to dbatools.io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PASS Portuguese VG Co-lead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DBA and Data Architect at RedGlue</a:t>
            </a:r>
          </a:p>
          <a:p>
            <a:pPr hangingPunct="1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868525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</a:t>
            </a:r>
            <a:r>
              <a:rPr lang="en-US" dirty="0" err="1"/>
              <a:t>dbatools</a:t>
            </a:r>
            <a:endParaRPr lang="en-US" dirty="0"/>
          </a:p>
        </p:txBody>
      </p:sp>
      <p:pic>
        <p:nvPicPr>
          <p:cNvPr id="29" name="image19.png" descr="https://camo.githubusercontent.com/8c93ea16603184bd5a75fe4da5647891e23ed8e1/68747470733a2f2f626c6f672e6e65746e657264732e6e65742f77702d636f6e74656e742f75706c6f6164732f323031362f30352f646261746f6f6c732e706e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93" y="141827"/>
            <a:ext cx="1014859" cy="1014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58" y="1335126"/>
            <a:ext cx="9571546" cy="4838281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System Requirements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532101" y="1491732"/>
            <a:ext cx="5126576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600" u="sng" dirty="0">
                <a:latin typeface="Gotham Medium" panose="02000604030000020004"/>
              </a:rPr>
              <a:t>Minimum</a:t>
            </a:r>
            <a:br>
              <a:rPr lang="en-US" sz="3600" b="1" u="sng" dirty="0">
                <a:latin typeface="Gotham Medium" panose="02000604030000020004"/>
              </a:rPr>
            </a:br>
            <a:r>
              <a:rPr lang="en-US" b="1" u="sng" dirty="0">
                <a:latin typeface="Gotham Medium" panose="02000604030000020004"/>
              </a:rPr>
              <a:t> </a:t>
            </a:r>
            <a:endParaRPr lang="en-US" sz="3600" b="1" u="sng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PowerShell v3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SSMS / SMO 2008 R2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SQL Server 2000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No PowerShell for pure SQL commands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PowerShell v2 for Windows commands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Remote PowerShell enabled for Windows commands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583841" y="1451976"/>
            <a:ext cx="5634664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600" u="sng" dirty="0">
                <a:latin typeface="Gotham Medium" panose="02000604030000020004"/>
              </a:rPr>
              <a:t>Recommended</a:t>
            </a:r>
            <a:br>
              <a:rPr lang="en-US" sz="2000" b="1" u="sng" dirty="0">
                <a:latin typeface="Gotham Medium" panose="02000604030000020004"/>
              </a:rPr>
            </a:br>
            <a:endParaRPr lang="en-US" sz="2000" b="1" u="sng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PowerShell v5.1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SSMS / SMO 2016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SQL Server 2008R2+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>
              <a:latin typeface="Gotham Medium" panose="02000604030000020004"/>
            </a:endParaRPr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595283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Install is easy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491732"/>
            <a:ext cx="1111656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PowerShell Gallery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r>
              <a:rPr lang="en-US" sz="2400" dirty="0"/>
              <a:t> –Scope </a:t>
            </a:r>
            <a:r>
              <a:rPr lang="en-US" sz="2400" dirty="0" err="1"/>
              <a:t>CurrentUser</a:t>
            </a: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GitHub – dbatools.io/</a:t>
            </a:r>
            <a:r>
              <a:rPr lang="en-US" sz="3200" b="1" u="sng" dirty="0" err="1"/>
              <a:t>git</a:t>
            </a: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Invoke-Expression (Invoke-</a:t>
            </a:r>
            <a:r>
              <a:rPr lang="en-US" sz="2400" dirty="0" err="1"/>
              <a:t>WebRequest</a:t>
            </a:r>
            <a:r>
              <a:rPr lang="en-US" sz="2400" dirty="0"/>
              <a:t> https://dbatools.io/in)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Clone repo found at dbatools.io/</a:t>
            </a:r>
            <a:r>
              <a:rPr lang="en-US" sz="2400" dirty="0" err="1"/>
              <a:t>git</a:t>
            </a:r>
            <a:r>
              <a:rPr lang="en-US" sz="2400" dirty="0"/>
              <a:t>, Import-Module </a:t>
            </a:r>
            <a:r>
              <a:rPr lang="en-US" sz="2400" dirty="0" err="1"/>
              <a:t>dbatools</a:t>
            </a:r>
            <a:br>
              <a:rPr lang="en-US" sz="2000" dirty="0"/>
            </a:br>
            <a:endParaRPr lang="en-US" sz="2000" b="1" u="sng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469792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Visit the website</a:t>
            </a:r>
          </a:p>
        </p:txBody>
      </p:sp>
      <p:pic>
        <p:nvPicPr>
          <p:cNvPr id="29" name="image19.png" descr="https://camo.githubusercontent.com/8c93ea16603184bd5a75fe4da5647891e23ed8e1/68747470733a2f2f626c6f672e6e65746e657264732e6e65742f77702d636f6e74656e742f75706c6f6164732f323031362f30352f646261746f6f6c732e706e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93" y="141827"/>
            <a:ext cx="1014859" cy="1014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58" y="1335126"/>
            <a:ext cx="9571546" cy="4838281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7968992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56"/>
          <p:cNvSpPr txBox="1">
            <a:spLocks/>
          </p:cNvSpPr>
          <p:nvPr/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 anchor="t">
            <a:normAutofit fontScale="97500"/>
          </a:bodyPr>
          <a:lstStyle>
            <a:lvl1pPr marL="0" marR="0" indent="0" algn="l" defTabSz="931388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ctr"/>
            <a:endParaRPr lang="en-US" sz="4000" dirty="0">
              <a:solidFill>
                <a:schemeClr val="bg2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736" y="4854892"/>
            <a:ext cx="11887202" cy="1337753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52905" y="2913498"/>
            <a:ext cx="1758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demo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108" y="2165107"/>
            <a:ext cx="2197518" cy="1995292"/>
          </a:xfrm>
          <a:prstGeom prst="rect">
            <a:avLst/>
          </a:prstGeom>
        </p:spPr>
      </p:pic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9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0893273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Community got us </a:t>
            </a:r>
            <a:r>
              <a:rPr lang="en-US" dirty="0" err="1"/>
              <a:t>feelin</a:t>
            </a:r>
            <a:r>
              <a:rPr lang="en-US" dirty="0"/>
              <a:t>’ like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w7Fzhb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0657" y="1468632"/>
            <a:ext cx="6781800" cy="3810000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462939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t>Review</a:t>
            </a:r>
          </a:p>
        </p:txBody>
      </p:sp>
      <p:sp>
        <p:nvSpPr>
          <p:cNvPr id="460" name="Shape 460"/>
          <p:cNvSpPr/>
          <p:nvPr/>
        </p:nvSpPr>
        <p:spPr>
          <a:xfrm>
            <a:off x="266248" y="1073560"/>
            <a:ext cx="11160194" cy="4528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832" indent="-342832" defTabSz="932563">
              <a:lnSpc>
                <a:spcPct val="90000"/>
              </a:lnSpc>
              <a:spcBef>
                <a:spcPts val="900"/>
              </a:spcBef>
              <a:buSzPct val="90000"/>
              <a:buFont typeface="Arial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PowerShell is a DBA’s best friend</a:t>
            </a:r>
            <a:br>
              <a:rPr lang="en-US" dirty="0"/>
            </a:br>
            <a:r>
              <a:rPr lang="en-US" dirty="0"/>
              <a:t>     Migrations</a:t>
            </a:r>
            <a:br>
              <a:rPr lang="en-US" dirty="0"/>
            </a:br>
            <a:r>
              <a:rPr lang="en-US" dirty="0"/>
              <a:t>     Best Practices</a:t>
            </a:r>
            <a:br>
              <a:rPr lang="en-US" dirty="0"/>
            </a:br>
            <a:r>
              <a:rPr lang="en-US" dirty="0"/>
              <a:t>     Reporting</a:t>
            </a:r>
            <a:endParaRPr dirty="0"/>
          </a:p>
          <a:p>
            <a:pPr marL="342832" indent="-342832" defTabSz="932563">
              <a:lnSpc>
                <a:spcPct val="90000"/>
              </a:lnSpc>
              <a:spcBef>
                <a:spcPts val="900"/>
              </a:spcBef>
              <a:buSzPct val="90000"/>
              <a:buFont typeface="Arial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Join us!</a:t>
            </a:r>
            <a:br>
              <a:rPr lang="en-US" dirty="0"/>
            </a:br>
            <a:r>
              <a:rPr lang="en-US" dirty="0"/>
              <a:t>    dbatools.io/slack</a:t>
            </a:r>
            <a:br>
              <a:rPr lang="en-US" dirty="0"/>
            </a:br>
            <a:r>
              <a:rPr lang="en-US" dirty="0"/>
              <a:t>    #</a:t>
            </a:r>
            <a:r>
              <a:rPr lang="en-US" dirty="0" err="1"/>
              <a:t>dbatools</a:t>
            </a:r>
            <a:br>
              <a:rPr lang="en-US" dirty="0"/>
            </a:br>
            <a:r>
              <a:rPr lang="en-US" dirty="0"/>
              <a:t>    #</a:t>
            </a:r>
            <a:r>
              <a:rPr lang="en-US" dirty="0" err="1"/>
              <a:t>dbareports</a:t>
            </a:r>
            <a:endParaRPr lang="en-US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Default">
  <a:themeElements>
    <a:clrScheme name="Default">
      <a:dk1>
        <a:srgbClr val="50505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4612</TotalTime>
  <Words>448</Words>
  <Application>Microsoft Office PowerPoint</Application>
  <PresentationFormat>Custom</PresentationFormat>
  <Paragraphs>80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Gotham Medium</vt:lpstr>
      <vt:lpstr>Helvetica</vt:lpstr>
      <vt:lpstr>Helvetica Neue</vt:lpstr>
      <vt:lpstr>Segoe UI Light</vt:lpstr>
      <vt:lpstr>Segoe UI Semilight</vt:lpstr>
      <vt:lpstr>Default</vt:lpstr>
      <vt:lpstr>Modern Database Administration with PowerShell and dbatools</vt:lpstr>
      <vt:lpstr>About</vt:lpstr>
      <vt:lpstr>PowerPoint Presentation</vt:lpstr>
      <vt:lpstr>System Requirements</vt:lpstr>
      <vt:lpstr>Install is easy</vt:lpstr>
      <vt:lpstr>PowerPoint Presentation</vt:lpstr>
      <vt:lpstr> </vt:lpstr>
      <vt:lpstr>Community got us feelin’ like</vt:lpstr>
      <vt:lpstr>Review</vt:lpstr>
      <vt:lpstr>How to Get-Help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DBA</dc:title>
  <dc:creator>ctrlb</dc:creator>
  <cp:lastModifiedBy>ctrlb</cp:lastModifiedBy>
  <cp:revision>203</cp:revision>
  <dcterms:modified xsi:type="dcterms:W3CDTF">2017-05-31T23:45:03Z</dcterms:modified>
</cp:coreProperties>
</file>